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69" r:id="rId3"/>
    <p:sldId id="257" r:id="rId4"/>
    <p:sldId id="258" r:id="rId5"/>
    <p:sldId id="271" r:id="rId6"/>
    <p:sldId id="268" r:id="rId7"/>
    <p:sldId id="270" r:id="rId8"/>
    <p:sldId id="272" r:id="rId9"/>
    <p:sldId id="259" r:id="rId10"/>
    <p:sldId id="265" r:id="rId11"/>
    <p:sldId id="260" r:id="rId12"/>
    <p:sldId id="264" r:id="rId13"/>
    <p:sldId id="261" r:id="rId14"/>
    <p:sldId id="26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B250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9" autoAdjust="0"/>
    <p:restoredTop sz="94660"/>
  </p:normalViewPr>
  <p:slideViewPr>
    <p:cSldViewPr snapToGrid="0">
      <p:cViewPr>
        <p:scale>
          <a:sx n="102" d="100"/>
          <a:sy n="102" d="100"/>
        </p:scale>
        <p:origin x="132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12/4/23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12/4/23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12/4/23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12/4/23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12/4/23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12/4/23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12/4/23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12/4/23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12/4/23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12/4/23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tx1">
                    <a:alpha val="2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1525" y="890758"/>
            <a:ext cx="10782300" cy="3352800"/>
          </a:xfrm>
        </p:spPr>
        <p:txBody>
          <a:bodyPr/>
          <a:lstStyle/>
          <a:p>
            <a:r>
              <a:rPr lang="ru-RU" sz="6600" dirty="0">
                <a:latin typeface="Arial Black" panose="020B0A04020102020204" pitchFamily="34" charset="0"/>
                <a:cs typeface="Arial" panose="020B0604020202020204" pitchFamily="34" charset="0"/>
              </a:rPr>
              <a:t>Бизнес проект </a:t>
            </a:r>
            <a:br>
              <a:rPr lang="ru-RU" sz="6600" dirty="0">
                <a:latin typeface="Arial Black" panose="020B0A04020102020204" pitchFamily="34" charset="0"/>
                <a:cs typeface="Arial" panose="020B0604020202020204" pitchFamily="34" charset="0"/>
              </a:rPr>
            </a:br>
            <a:r>
              <a:rPr lang="ru-RU" sz="6600" dirty="0">
                <a:solidFill>
                  <a:srgbClr val="FFC0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Доступной</a:t>
            </a:r>
            <a:r>
              <a:rPr lang="ru-RU" sz="6600" dirty="0">
                <a:latin typeface="Arial Black" panose="020B0A04020102020204" pitchFamily="34" charset="0"/>
                <a:cs typeface="Arial" panose="020B0604020202020204" pitchFamily="34" charset="0"/>
              </a:rPr>
              <a:t> навигационной системы 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A243F61-A021-402F-A7D5-B916DE93C1F0}"/>
              </a:ext>
            </a:extLst>
          </p:cNvPr>
          <p:cNvSpPr/>
          <p:nvPr/>
        </p:nvSpPr>
        <p:spPr>
          <a:xfrm rot="5400000">
            <a:off x="7820439" y="2486439"/>
            <a:ext cx="6858000" cy="1885122"/>
          </a:xfrm>
          <a:prstGeom prst="rect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4106" name="Picture 10" descr="Идущий человек иконка Изображения – скачать бесплатно на Freepik">
            <a:extLst>
              <a:ext uri="{FF2B5EF4-FFF2-40B4-BE49-F238E27FC236}">
                <a16:creationId xmlns:a16="http://schemas.microsoft.com/office/drawing/2014/main" id="{4F970471-2B3F-4870-9904-1C1ABB2FC7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15"/>
          <a:stretch/>
        </p:blipFill>
        <p:spPr bwMode="auto">
          <a:xfrm>
            <a:off x="10765041" y="111187"/>
            <a:ext cx="1369541" cy="173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автомобиль значок твердых транспортного средства и транспорт значок акции  PNG , автомобиль, чёрный PNG картинки и пнг рисунок для бесплатной загрузки">
            <a:extLst>
              <a:ext uri="{FF2B5EF4-FFF2-40B4-BE49-F238E27FC236}">
                <a16:creationId xmlns:a16="http://schemas.microsoft.com/office/drawing/2014/main" id="{E70DD3BC-70E8-4461-841A-D621BC6D69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6" t="31118" r="24568" b="30072"/>
          <a:stretch/>
        </p:blipFill>
        <p:spPr bwMode="auto">
          <a:xfrm rot="16200000">
            <a:off x="10378346" y="2369905"/>
            <a:ext cx="1649809" cy="1309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черная самолет - скачать Бесплатные иконки">
            <a:extLst>
              <a:ext uri="{FF2B5EF4-FFF2-40B4-BE49-F238E27FC236}">
                <a16:creationId xmlns:a16="http://schemas.microsoft.com/office/drawing/2014/main" id="{5B28AAB6-DE73-404E-A02D-D8C2AAFFC1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H="1">
            <a:off x="10620260" y="4616549"/>
            <a:ext cx="1433176" cy="1474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55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21D4A0-6345-4F07-9EDE-6447BCD733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2B9FF25-3FF6-4A32-AF7D-58AD30A5F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393408" y="637834"/>
            <a:ext cx="32830588" cy="75198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D56614-12B9-4969-93F4-604C3B04D6E4}"/>
              </a:ext>
            </a:extLst>
          </p:cNvPr>
          <p:cNvSpPr txBox="1"/>
          <p:nvPr/>
        </p:nvSpPr>
        <p:spPr>
          <a:xfrm>
            <a:off x="-101704" y="-82583"/>
            <a:ext cx="164211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400" dirty="0">
                <a:latin typeface="Arial Black" panose="020B0A04020102020204" pitchFamily="34" charset="0"/>
              </a:rPr>
              <a:t>Нормативное прогнозирование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2607036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408" y="1459563"/>
            <a:ext cx="3558458" cy="921595"/>
          </a:xfrm>
        </p:spPr>
        <p:txBody>
          <a:bodyPr/>
          <a:lstStyle/>
          <a:p>
            <a:pPr>
              <a:lnSpc>
                <a:spcPct val="70000"/>
              </a:lnSpc>
            </a:pPr>
            <a:r>
              <a:rPr lang="ru-RU" sz="5400" dirty="0">
                <a:latin typeface="Arial Black" panose="020B0A04020102020204" pitchFamily="34" charset="0"/>
                <a:cs typeface="Arial" panose="020B0604020202020204" pitchFamily="34" charset="0"/>
              </a:rPr>
              <a:t>Матрица </a:t>
            </a:r>
            <a:r>
              <a:rPr lang="ru-RU" sz="5400" dirty="0">
                <a:solidFill>
                  <a:srgbClr val="FFC0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7</a:t>
            </a:r>
            <a:r>
              <a:rPr lang="en-US" sz="5400" dirty="0">
                <a:solidFill>
                  <a:srgbClr val="FFC0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S</a:t>
            </a:r>
            <a:endParaRPr lang="ru-RU" sz="5400" dirty="0">
              <a:solidFill>
                <a:srgbClr val="FFC000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4E2FDB7E-CAC1-41E7-8A01-6C12359D0D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555050" y="888050"/>
            <a:ext cx="2693350" cy="269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9BE69410-06AA-4ABD-8B04-D5C58B9A49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683237" y="1016237"/>
            <a:ext cx="2565163" cy="2565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18EE209-2E33-43C2-8113-AE1F3C65B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1" y="0"/>
            <a:ext cx="8839200" cy="686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821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52400"/>
            <a:ext cx="12301538" cy="2675466"/>
          </a:xfrm>
        </p:spPr>
        <p:txBody>
          <a:bodyPr/>
          <a:lstStyle/>
          <a:p>
            <a:pPr>
              <a:lnSpc>
                <a:spcPct val="70000"/>
              </a:lnSpc>
            </a:pPr>
            <a:r>
              <a:rPr lang="ru-RU" sz="9600" dirty="0">
                <a:latin typeface="Arial Black" panose="020B0A04020102020204" pitchFamily="34" charset="0"/>
              </a:rPr>
              <a:t>Функции </a:t>
            </a:r>
            <a:r>
              <a:rPr lang="ru-RU" sz="9600" dirty="0" err="1">
                <a:latin typeface="Arial Black" panose="020B0A04020102020204" pitchFamily="34" charset="0"/>
              </a:rPr>
              <a:t>менеджменнта</a:t>
            </a:r>
            <a:endParaRPr lang="ru-RU" sz="9600" dirty="0">
              <a:latin typeface="Arial Black" panose="020B0A040201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21D4A0-6345-4F07-9EDE-6447BCD733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6540" y="2723846"/>
            <a:ext cx="9228201" cy="3645505"/>
          </a:xfrm>
        </p:spPr>
        <p:txBody>
          <a:bodyPr>
            <a:normAutofit fontScale="77500" lnSpcReduction="20000"/>
          </a:bodyPr>
          <a:lstStyle/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ru-RU" sz="4000" b="0" i="0" dirty="0">
                <a:solidFill>
                  <a:srgbClr val="FFC000"/>
                </a:solidFill>
                <a:effectLst/>
                <a:latin typeface="Arial Black" panose="020B0A04020102020204" pitchFamily="34" charset="0"/>
              </a:rPr>
              <a:t>Целеполагание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ru-RU" sz="4000" b="0" i="0" dirty="0">
                <a:solidFill>
                  <a:srgbClr val="FFC000"/>
                </a:solidFill>
                <a:effectLst/>
                <a:latin typeface="Arial Black" panose="020B0A04020102020204" pitchFamily="34" charset="0"/>
              </a:rPr>
              <a:t>Планирование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ru-RU" sz="4000" b="0" i="0" dirty="0">
                <a:solidFill>
                  <a:srgbClr val="FFC000"/>
                </a:solidFill>
                <a:effectLst/>
                <a:latin typeface="Arial Black" panose="020B0A04020102020204" pitchFamily="34" charset="0"/>
              </a:rPr>
              <a:t>Организация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ru-RU" sz="4000" b="0" i="0" dirty="0">
                <a:solidFill>
                  <a:srgbClr val="FFC000"/>
                </a:solidFill>
                <a:effectLst/>
                <a:latin typeface="Arial Black" panose="020B0A04020102020204" pitchFamily="34" charset="0"/>
              </a:rPr>
              <a:t>Мотивация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ru-RU" sz="4000" b="0" i="0" dirty="0">
                <a:solidFill>
                  <a:srgbClr val="FFC000"/>
                </a:solidFill>
                <a:effectLst/>
                <a:latin typeface="Arial Black" panose="020B0A04020102020204" pitchFamily="34" charset="0"/>
              </a:rPr>
              <a:t>Контроль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ru-RU" sz="4000" b="0" i="0" dirty="0">
                <a:solidFill>
                  <a:srgbClr val="FFC000"/>
                </a:solidFill>
                <a:effectLst/>
                <a:latin typeface="Arial Black" panose="020B0A04020102020204" pitchFamily="34" charset="0"/>
              </a:rPr>
              <a:t>Управление    ресурсами</a:t>
            </a:r>
          </a:p>
          <a:p>
            <a:pPr lvl="8" algn="l"/>
            <a:r>
              <a:rPr lang="ru-RU" sz="4300" dirty="0">
                <a:solidFill>
                  <a:srgbClr val="FFC000"/>
                </a:solidFill>
                <a:latin typeface="Arial Black" panose="020B0A04020102020204" pitchFamily="34" charset="0"/>
              </a:rPr>
              <a:t>коммуникациями</a:t>
            </a:r>
          </a:p>
          <a:p>
            <a:pPr lvl="8" algn="l"/>
            <a:r>
              <a:rPr lang="ru-RU" sz="4300" b="0" i="0" dirty="0">
                <a:solidFill>
                  <a:srgbClr val="FFC000"/>
                </a:solidFill>
                <a:effectLst/>
                <a:latin typeface="Arial Black" panose="020B0A04020102020204" pitchFamily="34" charset="0"/>
              </a:rPr>
              <a:t>рисками</a:t>
            </a:r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4707665-7F45-4E89-A3DC-DB581CE48734}"/>
              </a:ext>
            </a:extLst>
          </p:cNvPr>
          <p:cNvSpPr/>
          <p:nvPr/>
        </p:nvSpPr>
        <p:spPr>
          <a:xfrm>
            <a:off x="-342900" y="-520700"/>
            <a:ext cx="13268325" cy="7905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AE7745C3-4C0D-4F04-A76A-A90D149181AA}"/>
              </a:ext>
            </a:extLst>
          </p:cNvPr>
          <p:cNvCxnSpPr/>
          <p:nvPr/>
        </p:nvCxnSpPr>
        <p:spPr>
          <a:xfrm>
            <a:off x="4140200" y="5124450"/>
            <a:ext cx="0" cy="120015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045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537" y="0"/>
            <a:ext cx="8276753" cy="1136786"/>
          </a:xfrm>
        </p:spPr>
        <p:txBody>
          <a:bodyPr/>
          <a:lstStyle/>
          <a:p>
            <a:r>
              <a:rPr lang="ru-RU" sz="7200" b="1" dirty="0">
                <a:latin typeface="Arial Black" panose="020B0A04020102020204" pitchFamily="34" charset="0"/>
                <a:cs typeface="Arial" panose="020B0604020202020204" pitchFamily="34" charset="0"/>
              </a:rPr>
              <a:t>Модель </a:t>
            </a:r>
            <a:r>
              <a:rPr lang="ru-RU" sz="7200" b="1" dirty="0" err="1">
                <a:latin typeface="Arial Black" panose="020B0A04020102020204" pitchFamily="34" charset="0"/>
                <a:cs typeface="Arial" panose="020B0604020202020204" pitchFamily="34" charset="0"/>
              </a:rPr>
              <a:t>Трама</a:t>
            </a:r>
            <a:endParaRPr lang="ru-RU" sz="7200" b="1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21D4A0-6345-4F07-9EDE-6447BCD733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D8B6760-4C69-475A-B1B6-52F5B1D54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4334" y="1358729"/>
            <a:ext cx="6238113" cy="5105153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3CDA9A1-3DA3-4F42-9091-17B898BB3942}"/>
              </a:ext>
            </a:extLst>
          </p:cNvPr>
          <p:cNvSpPr/>
          <p:nvPr/>
        </p:nvSpPr>
        <p:spPr>
          <a:xfrm>
            <a:off x="-230981" y="-398461"/>
            <a:ext cx="876300" cy="7848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9465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0800"/>
            <a:ext cx="5461000" cy="2356919"/>
          </a:xfrm>
        </p:spPr>
        <p:txBody>
          <a:bodyPr/>
          <a:lstStyle/>
          <a:p>
            <a:r>
              <a:rPr lang="ru-RU" sz="6000" dirty="0">
                <a:latin typeface="Arial Black" panose="020B0A04020102020204" pitchFamily="34" charset="0"/>
                <a:cs typeface="Arial" panose="020B0604020202020204" pitchFamily="34" charset="0"/>
              </a:rPr>
              <a:t>Матричная </a:t>
            </a:r>
            <a:br>
              <a:rPr lang="ru-RU" sz="6000" dirty="0">
                <a:latin typeface="Arial Black" panose="020B0A04020102020204" pitchFamily="34" charset="0"/>
                <a:cs typeface="Arial" panose="020B0604020202020204" pitchFamily="34" charset="0"/>
              </a:rPr>
            </a:br>
            <a:r>
              <a:rPr lang="ru-RU" sz="6000" dirty="0">
                <a:solidFill>
                  <a:srgbClr val="FFC0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структура</a:t>
            </a:r>
            <a:r>
              <a:rPr lang="ru-RU" sz="60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br>
              <a:rPr lang="ru-RU" sz="6000" dirty="0">
                <a:latin typeface="Arial Black" panose="020B0A04020102020204" pitchFamily="34" charset="0"/>
                <a:cs typeface="Arial" panose="020B0604020202020204" pitchFamily="34" charset="0"/>
              </a:rPr>
            </a:br>
            <a:r>
              <a:rPr lang="ru-RU" sz="6000" dirty="0">
                <a:latin typeface="Arial Black" panose="020B0A04020102020204" pitchFamily="34" charset="0"/>
                <a:cs typeface="Arial" panose="020B0604020202020204" pitchFamily="34" charset="0"/>
              </a:rPr>
              <a:t>управления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E72E321-06EE-4CAA-AF9A-019FEF9C39EB}"/>
              </a:ext>
            </a:extLst>
          </p:cNvPr>
          <p:cNvSpPr/>
          <p:nvPr/>
        </p:nvSpPr>
        <p:spPr>
          <a:xfrm>
            <a:off x="10809388" y="5956183"/>
            <a:ext cx="866010" cy="5256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F62F4A-5B60-7F5D-8F87-3B6119F77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517" y="1472100"/>
            <a:ext cx="9948881" cy="5009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469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00" y="-165100"/>
            <a:ext cx="11524488" cy="1480186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ru-RU" sz="7200" dirty="0">
                <a:latin typeface="Arial Black" panose="020B0A04020102020204" pitchFamily="34" charset="0"/>
              </a:rPr>
              <a:t>Решения </a:t>
            </a:r>
            <a:r>
              <a:rPr lang="ru-RU" sz="7200" dirty="0">
                <a:solidFill>
                  <a:srgbClr val="FFC000"/>
                </a:solidFill>
                <a:latin typeface="Arial Black" panose="020B0A04020102020204" pitchFamily="34" charset="0"/>
              </a:rPr>
              <a:t>для </a:t>
            </a:r>
            <a:r>
              <a:rPr lang="ru-RU" sz="7200" dirty="0">
                <a:latin typeface="Arial Black" panose="020B0A04020102020204" pitchFamily="34" charset="0"/>
              </a:rPr>
              <a:t>бизнеса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21D4A0-6345-4F07-9EDE-6447BCD733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600" y="2222500"/>
            <a:ext cx="12090400" cy="4366896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ru-RU" sz="3600" dirty="0">
                <a:latin typeface="Arial Black" panose="020B0A04020102020204" pitchFamily="34" charset="0"/>
              </a:rPr>
              <a:t>Создание удобной навигационной системы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ru-RU" sz="3600" dirty="0">
                <a:solidFill>
                  <a:srgbClr val="FFC000"/>
                </a:solidFill>
                <a:latin typeface="Arial Black" panose="020B0A04020102020204" pitchFamily="34" charset="0"/>
              </a:rPr>
              <a:t>Честная система отзывов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ru-RU" sz="3600" dirty="0">
                <a:latin typeface="Arial Black" panose="020B0A04020102020204" pitchFamily="34" charset="0"/>
              </a:rPr>
              <a:t>Возможность оставлять отзыв о пути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ru-RU" sz="3600" dirty="0">
                <a:solidFill>
                  <a:srgbClr val="FFC000"/>
                </a:solidFill>
                <a:latin typeface="Arial Black" panose="020B0A04020102020204" pitchFamily="34" charset="0"/>
              </a:rPr>
              <a:t>Динамическое изменение времени пути 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ru-RU" sz="3600" dirty="0">
                <a:latin typeface="Arial Black" panose="020B0A04020102020204" pitchFamily="34" charset="0"/>
              </a:rPr>
              <a:t>Оповещение о пробках</a:t>
            </a:r>
          </a:p>
          <a:p>
            <a:endParaRPr lang="ru-RU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49994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3698" y="366511"/>
            <a:ext cx="9884452" cy="1157290"/>
          </a:xfrm>
        </p:spPr>
        <p:txBody>
          <a:bodyPr/>
          <a:lstStyle/>
          <a:p>
            <a:r>
              <a:rPr lang="en-US" sz="6600" dirty="0">
                <a:solidFill>
                  <a:srgbClr val="FFC0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MIND</a:t>
            </a:r>
            <a:r>
              <a:rPr lang="en-US" sz="6600" dirty="0">
                <a:latin typeface="Arial Black" panose="020B0A04020102020204" pitchFamily="34" charset="0"/>
                <a:cs typeface="Arial" panose="020B0604020202020204" pitchFamily="34" charset="0"/>
              </a:rPr>
              <a:t> MAP</a:t>
            </a:r>
            <a:endParaRPr lang="ru-RU" sz="66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834602-1A30-A904-0280-742F1A87F974}"/>
              </a:ext>
            </a:extLst>
          </p:cNvPr>
          <p:cNvSpPr txBox="1"/>
          <p:nvPr/>
        </p:nvSpPr>
        <p:spPr>
          <a:xfrm>
            <a:off x="3013166" y="480713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8FC3C4F-6311-7451-33CD-D2342EC7D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14" y="1681537"/>
            <a:ext cx="11083383" cy="434452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1CA2A64-1714-41EB-AF7E-2E8DA8A4FE37}"/>
              </a:ext>
            </a:extLst>
          </p:cNvPr>
          <p:cNvSpPr/>
          <p:nvPr/>
        </p:nvSpPr>
        <p:spPr>
          <a:xfrm>
            <a:off x="10706100" y="5564188"/>
            <a:ext cx="585788" cy="274637"/>
          </a:xfrm>
          <a:prstGeom prst="rect">
            <a:avLst/>
          </a:prstGeom>
          <a:solidFill>
            <a:srgbClr val="B250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8109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2876" y="555683"/>
            <a:ext cx="10782300" cy="1472143"/>
          </a:xfrm>
        </p:spPr>
        <p:txBody>
          <a:bodyPr/>
          <a:lstStyle/>
          <a:p>
            <a:r>
              <a:rPr lang="ru-RU" b="1" dirty="0" err="1">
                <a:latin typeface="Arial Black" panose="020B0604020202020204" pitchFamily="34" charset="0"/>
                <a:cs typeface="Arial Black" panose="020B0604020202020204" pitchFamily="34" charset="0"/>
              </a:rPr>
              <a:t>Целепологание</a:t>
            </a:r>
            <a:endParaRPr lang="ru-RU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21D4A0-6345-4F07-9EDE-6447BCD733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243" y="2238739"/>
            <a:ext cx="3553097" cy="4619261"/>
          </a:xfrm>
        </p:spPr>
        <p:txBody>
          <a:bodyPr>
            <a:normAutofit/>
          </a:bodyPr>
          <a:lstStyle/>
          <a:p>
            <a:r>
              <a:rPr lang="ru-RU" sz="2800" b="1" dirty="0" err="1">
                <a:solidFill>
                  <a:srgbClr val="FFC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Краткосрочые</a:t>
            </a:r>
            <a:r>
              <a:rPr lang="ru-RU" sz="2800" b="1" dirty="0">
                <a:solidFill>
                  <a:srgbClr val="FFC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 цели</a:t>
            </a:r>
          </a:p>
          <a:p>
            <a:r>
              <a:rPr lang="ru-RU" sz="1800" b="1" dirty="0">
                <a:latin typeface="Arial Black" panose="020B0604020202020204" pitchFamily="34" charset="0"/>
                <a:cs typeface="Arial Black" panose="020B0604020202020204" pitchFamily="34" charset="0"/>
              </a:rPr>
              <a:t>- </a:t>
            </a:r>
            <a:r>
              <a:rPr lang="ru-RU" sz="1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Разработка и внедрение новых функциональных возможностей</a:t>
            </a:r>
          </a:p>
          <a:p>
            <a:r>
              <a:rPr lang="ru-RU" sz="1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- Маркетинговые инициативы</a:t>
            </a:r>
          </a:p>
          <a:p>
            <a:endParaRPr lang="ru-RU" sz="1600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4243EF-5499-E6F0-8686-249B5BF32601}"/>
              </a:ext>
            </a:extLst>
          </p:cNvPr>
          <p:cNvSpPr txBox="1"/>
          <p:nvPr/>
        </p:nvSpPr>
        <p:spPr>
          <a:xfrm>
            <a:off x="4087477" y="2209266"/>
            <a:ext cx="3553097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FFC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Среднесрочные цели</a:t>
            </a:r>
          </a:p>
          <a:p>
            <a:endParaRPr lang="ru-RU" dirty="0">
              <a:effectLst/>
              <a:latin typeface="Helvetica Neue" panose="02000503000000020004" pitchFamily="2" charset="0"/>
            </a:endParaRPr>
          </a:p>
          <a:p>
            <a:r>
              <a:rPr lang="ru-RU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- Расширение географического охвата</a:t>
            </a:r>
          </a:p>
          <a:p>
            <a:endParaRPr lang="ru-RU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- Укрепление партнерств</a:t>
            </a:r>
          </a:p>
          <a:p>
            <a:endParaRPr lang="ru-RU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- Повышение конкурентоспособности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B33E95-7339-0A0D-7449-16B64A8E8455}"/>
              </a:ext>
            </a:extLst>
          </p:cNvPr>
          <p:cNvSpPr txBox="1"/>
          <p:nvPr/>
        </p:nvSpPr>
        <p:spPr>
          <a:xfrm>
            <a:off x="8303662" y="2209266"/>
            <a:ext cx="3813664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252000"/>
            <a:r>
              <a:rPr lang="ru-RU" sz="2800" b="1" dirty="0">
                <a:solidFill>
                  <a:srgbClr val="FFC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Долгосрочные </a:t>
            </a:r>
          </a:p>
          <a:p>
            <a:r>
              <a:rPr lang="ru-RU" sz="2800" b="1" dirty="0">
                <a:solidFill>
                  <a:srgbClr val="FFC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Цели</a:t>
            </a:r>
          </a:p>
          <a:p>
            <a:endParaRPr lang="ru-RU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- Мировое распространение</a:t>
            </a:r>
          </a:p>
          <a:p>
            <a:endParaRPr lang="ru-RU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- Интеграция с инновационными технологиями</a:t>
            </a:r>
          </a:p>
          <a:p>
            <a:endParaRPr lang="ru-RU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- Социальная ответственность</a:t>
            </a:r>
          </a:p>
          <a:p>
            <a:endParaRPr lang="ru-RU" sz="1600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ru-RU" sz="2800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ru-RU" sz="2800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ru-RU" sz="2800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ru-RU" sz="2800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ru-RU" sz="2800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ru-RU" sz="2800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ru-RU" sz="2800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ru-RU" sz="2800" b="1" dirty="0">
              <a:solidFill>
                <a:srgbClr val="FFC000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956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" y="459290"/>
            <a:ext cx="4263677" cy="1795150"/>
          </a:xfrm>
        </p:spPr>
        <p:txBody>
          <a:bodyPr/>
          <a:lstStyle/>
          <a:p>
            <a:r>
              <a:rPr lang="ru-RU" sz="6600" dirty="0">
                <a:solidFill>
                  <a:srgbClr val="FFC0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Матрица</a:t>
            </a:r>
            <a:r>
              <a:rPr lang="ru-RU" sz="6600" dirty="0">
                <a:latin typeface="Arial Black" panose="020B0A04020102020204" pitchFamily="34" charset="0"/>
                <a:cs typeface="Arial" panose="020B0604020202020204" pitchFamily="34" charset="0"/>
              </a:rPr>
              <a:t> </a:t>
            </a:r>
            <a:r>
              <a:rPr lang="en-US" sz="6600" dirty="0">
                <a:latin typeface="Arial Black" panose="020B0A04020102020204" pitchFamily="34" charset="0"/>
                <a:cs typeface="Arial" panose="020B0604020202020204" pitchFamily="34" charset="0"/>
              </a:rPr>
              <a:t>SWOT</a:t>
            </a:r>
            <a:endParaRPr lang="ru-RU" sz="6600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21D4A0-6345-4F07-9EDE-6447BCD733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40A612ED-077A-4296-9B7E-2670495170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757237" y="319422"/>
            <a:ext cx="68532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041699C-6496-45C5-B2A2-437AA56AD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8763" y="4763"/>
            <a:ext cx="6853237" cy="685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521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" y="370901"/>
            <a:ext cx="4263677" cy="1795150"/>
          </a:xfrm>
        </p:spPr>
        <p:txBody>
          <a:bodyPr/>
          <a:lstStyle/>
          <a:p>
            <a:r>
              <a:rPr lang="en-US" sz="6600" dirty="0">
                <a:solidFill>
                  <a:srgbClr val="FFC0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PEST </a:t>
            </a:r>
            <a:r>
              <a:rPr lang="ru-RU" sz="6600" dirty="0">
                <a:latin typeface="Arial Black" panose="020B0A04020102020204" pitchFamily="34" charset="0"/>
                <a:cs typeface="Arial" panose="020B0604020202020204" pitchFamily="34" charset="0"/>
              </a:rPr>
              <a:t>анализ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40A612ED-077A-4296-9B7E-2670495170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687568" y="365141"/>
            <a:ext cx="68532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CD7AE0-B9A0-7404-2F27-FB3DFA20567B}"/>
              </a:ext>
            </a:extLst>
          </p:cNvPr>
          <p:cNvSpPr txBox="1"/>
          <p:nvPr/>
        </p:nvSpPr>
        <p:spPr>
          <a:xfrm>
            <a:off x="6451332" y="733158"/>
            <a:ext cx="405819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Экологические факторы</a:t>
            </a:r>
            <a:r>
              <a:rPr lang="sv-SE" sz="2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:</a:t>
            </a:r>
          </a:p>
          <a:p>
            <a:endParaRPr lang="ru-RU" b="1" dirty="0"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b="1" dirty="0">
                <a:solidFill>
                  <a:srgbClr val="FFC000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Экологическое воздействие:</a:t>
            </a:r>
          </a:p>
          <a:p>
            <a:endParaRPr lang="ru-RU" sz="1200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sz="12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Разработка функционала для оптимизации маршрутов с целью сокращения выбросов и улучшения экологической эффективности транспорта.</a:t>
            </a:r>
          </a:p>
          <a:p>
            <a:endParaRPr lang="ru-RU" sz="1200" b="1" dirty="0"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b="1" dirty="0">
                <a:solidFill>
                  <a:srgbClr val="FFC000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Поддержка экологических инициатив:</a:t>
            </a:r>
          </a:p>
          <a:p>
            <a:endParaRPr lang="ru-RU" b="1" dirty="0">
              <a:latin typeface="Helvetica Neue" panose="02000503000000020004" pitchFamily="2" charset="0"/>
            </a:endParaRPr>
          </a:p>
          <a:p>
            <a:r>
              <a:rPr lang="ru-RU" sz="12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Соответствие бизнес-практикам, способствующим снижению негативного воздействия на окружающую среду.</a:t>
            </a:r>
          </a:p>
          <a:p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FBCD98-7FAA-034B-4752-3A70132F8C1C}"/>
              </a:ext>
            </a:extLst>
          </p:cNvPr>
          <p:cNvSpPr txBox="1"/>
          <p:nvPr/>
        </p:nvSpPr>
        <p:spPr>
          <a:xfrm>
            <a:off x="753903" y="2166051"/>
            <a:ext cx="397029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4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PEST-</a:t>
            </a:r>
            <a:r>
              <a:rPr lang="ru-RU" sz="24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анализ поможет выявить факторы внешней среды, которые могут повлиять на бизнес, и принять меры для адаптации и успешного функционирования в нашей сфере.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06319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" y="370901"/>
            <a:ext cx="4263677" cy="1795150"/>
          </a:xfrm>
        </p:spPr>
        <p:txBody>
          <a:bodyPr/>
          <a:lstStyle/>
          <a:p>
            <a:r>
              <a:rPr lang="en-US" sz="6600" dirty="0">
                <a:solidFill>
                  <a:srgbClr val="FFC0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PEST </a:t>
            </a:r>
            <a:r>
              <a:rPr lang="ru-RU" sz="6600" dirty="0">
                <a:latin typeface="Arial Black" panose="020B0A04020102020204" pitchFamily="34" charset="0"/>
                <a:cs typeface="Arial" panose="020B0604020202020204" pitchFamily="34" charset="0"/>
              </a:rPr>
              <a:t>анализ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21D4A0-6345-4F07-9EDE-6447BCD733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0902" y="2467475"/>
            <a:ext cx="4404400" cy="3767076"/>
          </a:xfrm>
        </p:spPr>
        <p:txBody>
          <a:bodyPr>
            <a:normAutofit/>
          </a:bodyPr>
          <a:lstStyle/>
          <a:p>
            <a:r>
              <a:rPr lang="ru-RU" sz="2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Политические факторы</a:t>
            </a:r>
            <a:r>
              <a:rPr lang="sv-SE" sz="2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:</a:t>
            </a:r>
            <a:endParaRPr lang="ru-RU" sz="2800" b="1" dirty="0"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sz="1800" b="1" dirty="0">
                <a:solidFill>
                  <a:srgbClr val="FFC000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Регулирование данных:</a:t>
            </a:r>
          </a:p>
          <a:p>
            <a:r>
              <a:rPr lang="ru-RU" sz="12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Соблюдение законодательства по защите данных и конфиденциальности для обеспечения безопасности пользователей</a:t>
            </a:r>
            <a:r>
              <a:rPr lang="ru-RU" sz="800" dirty="0">
                <a:effectLst/>
                <a:latin typeface="Helvetica Neue" panose="02000503000000020004" pitchFamily="2" charset="0"/>
              </a:rPr>
              <a:t>.</a:t>
            </a:r>
            <a:endParaRPr lang="ru-RU" sz="1050" b="1" dirty="0">
              <a:effectLst/>
              <a:latin typeface="Helvetica Neue" panose="02000503000000020004" pitchFamily="2" charset="0"/>
            </a:endParaRPr>
          </a:p>
          <a:p>
            <a:r>
              <a:rPr lang="ru-RU" sz="1800" b="1" dirty="0">
                <a:solidFill>
                  <a:srgbClr val="FFC000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Партнерство с государственными органами:</a:t>
            </a:r>
          </a:p>
          <a:p>
            <a:r>
              <a:rPr lang="ru-RU" sz="12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Взаимодействие с городскими властями для получения поддержки и доступа к актуальным транспортным данным</a:t>
            </a:r>
            <a:r>
              <a:rPr lang="ru-RU" sz="1100" dirty="0">
                <a:effectLst/>
                <a:latin typeface="Helvetica Neue" panose="02000503000000020004" pitchFamily="2" charset="0"/>
              </a:rPr>
              <a:t>.</a:t>
            </a:r>
          </a:p>
          <a:p>
            <a:endParaRPr lang="ru-RU" sz="1800" b="1" dirty="0">
              <a:solidFill>
                <a:srgbClr val="FFC000"/>
              </a:solidFill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ru-RU" sz="1800" b="1" dirty="0">
              <a:solidFill>
                <a:srgbClr val="FFC000"/>
              </a:solidFill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sv-SE" sz="1600" b="1" dirty="0"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40A612ED-077A-4296-9B7E-2670495170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687568" y="365141"/>
            <a:ext cx="68532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CD7AE0-B9A0-7404-2F27-FB3DFA20567B}"/>
              </a:ext>
            </a:extLst>
          </p:cNvPr>
          <p:cNvSpPr txBox="1"/>
          <p:nvPr/>
        </p:nvSpPr>
        <p:spPr>
          <a:xfrm>
            <a:off x="6864492" y="592183"/>
            <a:ext cx="405819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Экономические факторы</a:t>
            </a:r>
            <a:r>
              <a:rPr lang="sv-SE" sz="2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:</a:t>
            </a:r>
          </a:p>
          <a:p>
            <a:endParaRPr lang="ru-RU" b="1" dirty="0"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b="1" dirty="0">
                <a:solidFill>
                  <a:srgbClr val="FFC000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Бюджетные изменения: </a:t>
            </a:r>
          </a:p>
          <a:p>
            <a:endParaRPr lang="ru-RU" sz="1200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sz="1200" b="1" dirty="0">
                <a:solidFill>
                  <a:schemeClr val="tx1">
                    <a:lumMod val="95000"/>
                  </a:schemeClr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Оценка влияния экономической нестабильности на финансирование транспортных организаций и их потенциальную готовность к внедрению новых технологий.</a:t>
            </a:r>
          </a:p>
          <a:p>
            <a:endParaRPr lang="ru-RU" b="1" dirty="0">
              <a:latin typeface="Helvetica Neue" panose="02000503000000020004" pitchFamily="2" charset="0"/>
            </a:endParaRPr>
          </a:p>
          <a:p>
            <a:r>
              <a:rPr lang="ru-RU" b="1" dirty="0">
                <a:solidFill>
                  <a:srgbClr val="FFC000"/>
                </a:solidFill>
                <a:effectLst/>
                <a:latin typeface="Helvetica Neue" panose="02000503000000020004" pitchFamily="2" charset="0"/>
              </a:rPr>
              <a:t>Доступность технологий: </a:t>
            </a:r>
          </a:p>
          <a:p>
            <a:endParaRPr lang="ru-RU" b="1" dirty="0">
              <a:latin typeface="Helvetica Neue" panose="02000503000000020004" pitchFamily="2" charset="0"/>
            </a:endParaRPr>
          </a:p>
          <a:p>
            <a:r>
              <a:rPr lang="ru-RU" sz="12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Оценка экономической доступности для пользователей смартфонов и мобильного интернета.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34969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" y="370901"/>
            <a:ext cx="4263677" cy="1795150"/>
          </a:xfrm>
        </p:spPr>
        <p:txBody>
          <a:bodyPr/>
          <a:lstStyle/>
          <a:p>
            <a:r>
              <a:rPr lang="en-US" sz="6600" dirty="0">
                <a:solidFill>
                  <a:srgbClr val="FFC000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PEST </a:t>
            </a:r>
            <a:r>
              <a:rPr lang="ru-RU" sz="6600" dirty="0">
                <a:latin typeface="Arial Black" panose="020B0A04020102020204" pitchFamily="34" charset="0"/>
                <a:cs typeface="Arial" panose="020B0604020202020204" pitchFamily="34" charset="0"/>
              </a:rPr>
              <a:t>анализ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21D4A0-6345-4F07-9EDE-6447BCD733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0902" y="2467475"/>
            <a:ext cx="4404400" cy="3767076"/>
          </a:xfrm>
        </p:spPr>
        <p:txBody>
          <a:bodyPr>
            <a:normAutofit/>
          </a:bodyPr>
          <a:lstStyle/>
          <a:p>
            <a:r>
              <a:rPr lang="ru-RU" sz="2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Социальные факторы</a:t>
            </a:r>
            <a:r>
              <a:rPr lang="sv-SE" sz="2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:</a:t>
            </a:r>
            <a:endParaRPr lang="ru-RU" sz="2800" b="1" dirty="0"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sz="1800" b="1" dirty="0">
                <a:solidFill>
                  <a:srgbClr val="FFC000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Мобильность населения:</a:t>
            </a:r>
          </a:p>
          <a:p>
            <a:r>
              <a:rPr lang="ru-RU" sz="12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Учёт роста мобильности и интереса к технологическим инновациям в области транспорта.</a:t>
            </a:r>
          </a:p>
          <a:p>
            <a:r>
              <a:rPr lang="ru-RU" sz="1800" b="1" dirty="0">
                <a:solidFill>
                  <a:srgbClr val="FFC000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Приверженность усто</a:t>
            </a:r>
            <a:r>
              <a:rPr lang="ru-RU" sz="1800" b="1" dirty="0">
                <a:solidFill>
                  <a:srgbClr val="FFC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йчивости</a:t>
            </a:r>
            <a:r>
              <a:rPr lang="ru-RU" sz="1800" b="1" dirty="0">
                <a:solidFill>
                  <a:srgbClr val="FFC000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:</a:t>
            </a:r>
          </a:p>
          <a:p>
            <a:r>
              <a:rPr lang="ru-RU" sz="12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Восприятие пользователей в отношении технологий, способствующих экологической устойчивости.</a:t>
            </a:r>
          </a:p>
          <a:p>
            <a:endParaRPr lang="ru-RU" sz="1800" b="1" dirty="0">
              <a:solidFill>
                <a:srgbClr val="FFC000"/>
              </a:solidFill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ru-RU" sz="1800" b="1" dirty="0">
              <a:solidFill>
                <a:srgbClr val="FFC000"/>
              </a:solidFill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endParaRPr lang="sv-SE" sz="1600" b="1" dirty="0"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40A612ED-077A-4296-9B7E-2670495170B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687568" y="365141"/>
            <a:ext cx="68532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CD7AE0-B9A0-7404-2F27-FB3DFA20567B}"/>
              </a:ext>
            </a:extLst>
          </p:cNvPr>
          <p:cNvSpPr txBox="1"/>
          <p:nvPr/>
        </p:nvSpPr>
        <p:spPr>
          <a:xfrm>
            <a:off x="6864492" y="592183"/>
            <a:ext cx="4058195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Технологические факторы</a:t>
            </a:r>
            <a:r>
              <a:rPr lang="sv-SE" sz="28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:</a:t>
            </a:r>
          </a:p>
          <a:p>
            <a:endParaRPr lang="ru-RU" b="1" dirty="0"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b="1" dirty="0">
                <a:solidFill>
                  <a:srgbClr val="FFC000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Обновление технического стека:</a:t>
            </a:r>
          </a:p>
          <a:p>
            <a:endParaRPr lang="ru-RU" sz="1200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sz="12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Готовность к интеграции с новыми технологиями, такими как искусственный интеллект, для улучшения функционала приложения.</a:t>
            </a:r>
          </a:p>
          <a:p>
            <a:endParaRPr lang="ru-RU" sz="1200" b="1" dirty="0">
              <a:effectLst/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r>
              <a:rPr lang="ru-RU" b="1" dirty="0">
                <a:solidFill>
                  <a:srgbClr val="FFC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Стабильность технологических платформ:</a:t>
            </a:r>
          </a:p>
          <a:p>
            <a:endParaRPr lang="ru-RU" b="1" dirty="0">
              <a:latin typeface="Helvetica Neue" panose="02000503000000020004" pitchFamily="2" charset="0"/>
            </a:endParaRPr>
          </a:p>
          <a:p>
            <a:r>
              <a:rPr lang="ru-RU" sz="1200" b="1" dirty="0"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Оценка стабильности мобильных платформ и сетей для обеспечения надежной работы приложения.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93434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226955-87EE-F5B9-2401-98F16D329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624F69C-3C01-3235-3127-2C6C466B7F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7205363"/>
          </a:xfrm>
        </p:spPr>
      </p:pic>
    </p:spTree>
    <p:extLst>
      <p:ext uri="{BB962C8B-B14F-4D97-AF65-F5344CB8AC3E}">
        <p14:creationId xmlns:p14="http://schemas.microsoft.com/office/powerpoint/2010/main" val="2377694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BD26B-78EE-4097-9E96-84A2C8EED1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721D4A0-6345-4F07-9EDE-6447BCD733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D2B9FF25-3FF6-4A32-AF7D-58AD30A5F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1606"/>
            <a:ext cx="32830588" cy="75198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61CA487-7687-4156-8E69-46A0BB06D4C6}"/>
              </a:ext>
            </a:extLst>
          </p:cNvPr>
          <p:cNvSpPr txBox="1"/>
          <p:nvPr/>
        </p:nvSpPr>
        <p:spPr>
          <a:xfrm>
            <a:off x="-101346" y="-81617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Arial Black" panose="020B0A04020102020204" pitchFamily="34" charset="0"/>
              </a:rPr>
              <a:t>Нормативное прогнозирование</a:t>
            </a:r>
          </a:p>
        </p:txBody>
      </p:sp>
    </p:spTree>
    <p:extLst>
      <p:ext uri="{BB962C8B-B14F-4D97-AF65-F5344CB8AC3E}">
        <p14:creationId xmlns:p14="http://schemas.microsoft.com/office/powerpoint/2010/main" val="2039905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Метрополия">
  <a:themeElements>
    <a:clrScheme name="Metropolitan">
      <a:dk1>
        <a:srgbClr val="000000"/>
      </a:dk1>
      <a:lt1>
        <a:srgbClr val="FFFFFF"/>
      </a:lt1>
      <a:dk2>
        <a:srgbClr val="303034"/>
      </a:dk2>
      <a:lt2>
        <a:srgbClr val="DFDFE4"/>
      </a:lt2>
      <a:accent1>
        <a:srgbClr val="00AEEF"/>
      </a:accent1>
      <a:accent2>
        <a:srgbClr val="8CC600"/>
      </a:accent2>
      <a:accent3>
        <a:srgbClr val="FFBE00"/>
      </a:accent3>
      <a:accent4>
        <a:srgbClr val="FF0097"/>
      </a:accent4>
      <a:accent5>
        <a:srgbClr val="0071BC"/>
      </a:accent5>
      <a:accent6>
        <a:srgbClr val="FF8600"/>
      </a:accent6>
      <a:hlink>
        <a:srgbClr val="2424F0"/>
      </a:hlink>
      <a:folHlink>
        <a:srgbClr val="808080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9FF7CA0D-8839-4012-B51C-B152F9BD65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TM03457491[[fn=Метрополия]]</Template>
  <TotalTime>631</TotalTime>
  <Words>307</Words>
  <Application>Microsoft Macintosh PowerPoint</Application>
  <PresentationFormat>Широкоэкранный</PresentationFormat>
  <Paragraphs>95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Calibri Light</vt:lpstr>
      <vt:lpstr>Helvetica Neue</vt:lpstr>
      <vt:lpstr>Wingdings</vt:lpstr>
      <vt:lpstr>Метрополия</vt:lpstr>
      <vt:lpstr>Бизнес проект  Доступной навигационной системы </vt:lpstr>
      <vt:lpstr>MIND MAP</vt:lpstr>
      <vt:lpstr>Целепологание</vt:lpstr>
      <vt:lpstr>Матрица SWOT</vt:lpstr>
      <vt:lpstr>PEST анализ</vt:lpstr>
      <vt:lpstr>PEST анализ</vt:lpstr>
      <vt:lpstr>PEST анализ</vt:lpstr>
      <vt:lpstr>Презентация PowerPoint</vt:lpstr>
      <vt:lpstr>Презентация PowerPoint</vt:lpstr>
      <vt:lpstr>Презентация PowerPoint</vt:lpstr>
      <vt:lpstr>Матрица 7S</vt:lpstr>
      <vt:lpstr>Функции менеджменнта</vt:lpstr>
      <vt:lpstr>Модель Трама</vt:lpstr>
      <vt:lpstr>Матричная  структура  управления</vt:lpstr>
      <vt:lpstr>Решения для бизнеса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Бизнес проект  Доступной навигационной системы</dc:title>
  <dc:creator>Александр Кустарёв</dc:creator>
  <cp:lastModifiedBy>Кирилл Дудин</cp:lastModifiedBy>
  <cp:revision>26</cp:revision>
  <dcterms:created xsi:type="dcterms:W3CDTF">2023-12-03T14:12:41Z</dcterms:created>
  <dcterms:modified xsi:type="dcterms:W3CDTF">2023-12-04T12:14:29Z</dcterms:modified>
</cp:coreProperties>
</file>

<file path=docProps/thumbnail.jpeg>
</file>